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70" r:id="rId6"/>
    <p:sldId id="269" r:id="rId7"/>
    <p:sldId id="271" r:id="rId8"/>
    <p:sldId id="272" r:id="rId9"/>
    <p:sldId id="273" r:id="rId10"/>
    <p:sldId id="274" r:id="rId11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2C71"/>
    <a:srgbClr val="2E0940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41" d="100"/>
          <a:sy n="41" d="100"/>
        </p:scale>
        <p:origin x="25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9710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43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5205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869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159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1797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1212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329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3547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7214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1690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882D86-2A16-4877-8D2D-1D77204757CD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DFEEB3-6E84-4E3E-B8D0-5BEEFFC4EF2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8206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caminhão, pare, placa, estacionado&#10;&#10;O conteúdo gerado por IA pode estar incorreto.">
            <a:extLst>
              <a:ext uri="{FF2B5EF4-FFF2-40B4-BE49-F238E27FC236}">
                <a16:creationId xmlns:a16="http://schemas.microsoft.com/office/drawing/2014/main" id="{E07A3D8A-7C6C-3252-7B8B-72336FFEC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601200" cy="1280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473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4F5C50-EB8A-698B-0929-AD04875EE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12BDE19-62E4-D68D-BBCE-4DF8F0099205}"/>
              </a:ext>
            </a:extLst>
          </p:cNvPr>
          <p:cNvSpPr txBox="1"/>
          <p:nvPr/>
        </p:nvSpPr>
        <p:spPr>
          <a:xfrm>
            <a:off x="150156" y="987399"/>
            <a:ext cx="90319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 conceito de “loop” com a ideia de shows repetidos em vários países</a:t>
            </a:r>
            <a:endParaRPr lang="pt-BR" sz="4000" b="1" dirty="0">
              <a:solidFill>
                <a:srgbClr val="FFC00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F160268-C422-4766-7E42-81B819F859F3}"/>
              </a:ext>
            </a:extLst>
          </p:cNvPr>
          <p:cNvSpPr txBox="1"/>
          <p:nvPr/>
        </p:nvSpPr>
        <p:spPr>
          <a:xfrm>
            <a:off x="284623" y="2433949"/>
            <a:ext cx="9031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Um laço é quando você repete uma ação várias vezes. Como uma diva pop cantando o mesmo set em Paris, Londres, Nova York.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3B698BA-E0C5-D029-6F06-5BCADEFA8F8E}"/>
              </a:ext>
            </a:extLst>
          </p:cNvPr>
          <p:cNvSpPr txBox="1"/>
          <p:nvPr/>
        </p:nvSpPr>
        <p:spPr>
          <a:xfrm>
            <a:off x="284623" y="4337089"/>
            <a:ext cx="90319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Tipos de loops: for, </a:t>
            </a:r>
            <a:r>
              <a:rPr lang="pt-BR" sz="4400" b="1" dirty="0" err="1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while</a:t>
            </a:r>
            <a:endParaRPr lang="pt-BR" sz="4400" b="1" dirty="0">
              <a:solidFill>
                <a:srgbClr val="2E094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AEF684F-CF23-2C73-0217-0243285A59AF}"/>
              </a:ext>
            </a:extLst>
          </p:cNvPr>
          <p:cNvSpPr txBox="1"/>
          <p:nvPr/>
        </p:nvSpPr>
        <p:spPr>
          <a:xfrm>
            <a:off x="284623" y="5335620"/>
            <a:ext cx="9031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O loop "for" é como repetir 5 shows seguidos. O "</a:t>
            </a:r>
            <a:r>
              <a:rPr lang="pt-BR" sz="2400" dirty="0" err="1"/>
              <a:t>while</a:t>
            </a:r>
            <a:r>
              <a:rPr lang="pt-BR" sz="2400" dirty="0"/>
              <a:t>" é repetir enquanto o público estiver gritando. Cada um com sua dinâmica.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5697FF2-C28C-E096-7B9A-3126563DA9F1}"/>
              </a:ext>
            </a:extLst>
          </p:cNvPr>
          <p:cNvSpPr txBox="1"/>
          <p:nvPr/>
        </p:nvSpPr>
        <p:spPr>
          <a:xfrm>
            <a:off x="639848" y="7309676"/>
            <a:ext cx="83214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Evitando a “</a:t>
            </a:r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loop tour</a:t>
            </a:r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” infinita (atenção aos erros comuns)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D3A2BB4-F38B-EE58-0346-E31DB4DA8F88}"/>
              </a:ext>
            </a:extLst>
          </p:cNvPr>
          <p:cNvSpPr txBox="1"/>
          <p:nvPr/>
        </p:nvSpPr>
        <p:spPr>
          <a:xfrm>
            <a:off x="284623" y="9068288"/>
            <a:ext cx="9031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Se você não definir quando o show acaba, você pode acabar num loop infinito! E o público (e o computador) vai ficar exausto.</a:t>
            </a:r>
          </a:p>
        </p:txBody>
      </p:sp>
    </p:spTree>
    <p:extLst>
      <p:ext uri="{BB962C8B-B14F-4D97-AF65-F5344CB8AC3E}">
        <p14:creationId xmlns:p14="http://schemas.microsoft.com/office/powerpoint/2010/main" val="3147228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AD643C-C714-51E3-C713-1DF64100C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3F1AC27C-71B4-A13E-7C31-2DC4C2058B76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E09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563E36E-B37A-2260-48DE-6CBED45882FE}"/>
              </a:ext>
            </a:extLst>
          </p:cNvPr>
          <p:cNvSpPr txBox="1"/>
          <p:nvPr/>
        </p:nvSpPr>
        <p:spPr>
          <a:xfrm>
            <a:off x="284629" y="609679"/>
            <a:ext cx="90319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🎤 </a:t>
            </a:r>
          </a:p>
          <a:p>
            <a:pPr algn="ctr"/>
            <a:r>
              <a:rPr lang="pt-BR" sz="66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Abertura: </a:t>
            </a:r>
          </a:p>
          <a:p>
            <a:pPr algn="ctr"/>
            <a:r>
              <a:rPr lang="pt-BR" sz="6600" dirty="0" err="1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Backstage</a:t>
            </a:r>
            <a:r>
              <a:rPr lang="pt-BR" sz="6600" dirty="0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 da Lógica</a:t>
            </a:r>
          </a:p>
        </p:txBody>
      </p:sp>
      <p:pic>
        <p:nvPicPr>
          <p:cNvPr id="5" name="Imagem 4" descr="Uma imagem contendo Forma&#10;&#10;O conteúdo gerado por IA pode estar incorreto.">
            <a:extLst>
              <a:ext uri="{FF2B5EF4-FFF2-40B4-BE49-F238E27FC236}">
                <a16:creationId xmlns:a16="http://schemas.microsoft.com/office/drawing/2014/main" id="{ED05C45E-E200-BC0F-0206-FED7538ED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32" b="73510"/>
          <a:stretch>
            <a:fillRect/>
          </a:stretch>
        </p:blipFill>
        <p:spPr>
          <a:xfrm>
            <a:off x="0" y="9757939"/>
            <a:ext cx="3048000" cy="279264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5B19C80-4984-746A-1E7D-A9055A9C84E8}"/>
              </a:ext>
            </a:extLst>
          </p:cNvPr>
          <p:cNvSpPr txBox="1"/>
          <p:nvPr/>
        </p:nvSpPr>
        <p:spPr>
          <a:xfrm>
            <a:off x="284629" y="4355750"/>
            <a:ext cx="5542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E32C71"/>
                </a:solidFill>
              </a:rPr>
              <a:t>O que é lógica de programação?</a:t>
            </a:r>
            <a:endParaRPr lang="pt-BR" sz="2800" dirty="0">
              <a:solidFill>
                <a:srgbClr val="E32C7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AC19974-A108-AD66-FE4B-F87FB840B585}"/>
              </a:ext>
            </a:extLst>
          </p:cNvPr>
          <p:cNvSpPr txBox="1"/>
          <p:nvPr/>
        </p:nvSpPr>
        <p:spPr>
          <a:xfrm>
            <a:off x="284629" y="4963964"/>
            <a:ext cx="90319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</a:rPr>
              <a:t>Lógica de programação é como criar instruções para que o computador faça o que você quer. É o planejamento por trás do show: você define cada passo, cada efeito especial, e o computador executa fielmente.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134CC1F-F205-A7D7-9DE4-A3B7B01A8081}"/>
              </a:ext>
            </a:extLst>
          </p:cNvPr>
          <p:cNvSpPr txBox="1"/>
          <p:nvPr/>
        </p:nvSpPr>
        <p:spPr>
          <a:xfrm>
            <a:off x="284629" y="6973315"/>
            <a:ext cx="8088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rgbClr val="E32C71"/>
                </a:solidFill>
              </a:rPr>
              <a:t>Setlist da lógica: o que você vai aprender aqui?</a:t>
            </a:r>
            <a:endParaRPr lang="pt-BR" sz="2800" dirty="0">
              <a:solidFill>
                <a:srgbClr val="E32C7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A62599C-5A73-C981-B7E2-2F62BACED9EE}"/>
              </a:ext>
            </a:extLst>
          </p:cNvPr>
          <p:cNvSpPr txBox="1"/>
          <p:nvPr/>
        </p:nvSpPr>
        <p:spPr>
          <a:xfrm>
            <a:off x="284629" y="7581529"/>
            <a:ext cx="90319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</a:rPr>
              <a:t>Nesta turnê, você vai explorar os elementos essenciais da lógica de programação — como sequências, condicionais, repetições e variáveis — embalados por referências ao mundo pop. Cada conceito será apresentado como se fosse um hit em um show inesquecível, misturando técnica com brilho e diversão.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9171EBB-C117-CD82-4D02-E6902EE94671}"/>
              </a:ext>
            </a:extLst>
          </p:cNvPr>
          <p:cNvSpPr txBox="1"/>
          <p:nvPr/>
        </p:nvSpPr>
        <p:spPr>
          <a:xfrm>
            <a:off x="3449171" y="10297623"/>
            <a:ext cx="56769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E32C71"/>
                </a:solidFill>
              </a:rPr>
              <a:t>Montar um show envolve sequências, repetições, decisões, e muito planejamento. Exatamente como um programa! O </a:t>
            </a:r>
            <a:r>
              <a:rPr lang="pt-BR" sz="2400" b="1" dirty="0" err="1">
                <a:solidFill>
                  <a:srgbClr val="E32C71"/>
                </a:solidFill>
              </a:rPr>
              <a:t>dev</a:t>
            </a:r>
            <a:r>
              <a:rPr lang="pt-BR" sz="2400" b="1" dirty="0">
                <a:solidFill>
                  <a:srgbClr val="E32C71"/>
                </a:solidFill>
              </a:rPr>
              <a:t> é o coreógrafo do código.</a:t>
            </a:r>
            <a:endParaRPr lang="pt-BR" sz="2400" dirty="0">
              <a:solidFill>
                <a:srgbClr val="E32C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581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B2D14-B7D3-06BB-A2A8-B463AFC28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E66BD85-DEDD-CEAF-3C48-E351ED98828E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E09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4DF0550-41A1-237B-54DC-BD2DD2A76997}"/>
              </a:ext>
            </a:extLst>
          </p:cNvPr>
          <p:cNvSpPr txBox="1"/>
          <p:nvPr/>
        </p:nvSpPr>
        <p:spPr>
          <a:xfrm>
            <a:off x="284629" y="3261479"/>
            <a:ext cx="90319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Primeira Parada: </a:t>
            </a:r>
            <a:r>
              <a:rPr lang="pt-BR" sz="6600" b="1" dirty="0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“</a:t>
            </a:r>
            <a:r>
              <a:rPr lang="pt-BR" sz="6600" b="1" dirty="0" err="1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Hello</a:t>
            </a:r>
            <a:r>
              <a:rPr lang="pt-BR" sz="6600" b="1" dirty="0">
                <a:solidFill>
                  <a:schemeClr val="bg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, World” em Tóquio</a:t>
            </a:r>
            <a:endParaRPr lang="pt-BR" sz="6600" dirty="0">
              <a:solidFill>
                <a:schemeClr val="bg1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022984E-1DE7-985F-1E5E-69A536D58C18}"/>
              </a:ext>
            </a:extLst>
          </p:cNvPr>
          <p:cNvSpPr txBox="1"/>
          <p:nvPr/>
        </p:nvSpPr>
        <p:spPr>
          <a:xfrm>
            <a:off x="3490632" y="904808"/>
            <a:ext cx="26199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0" b="1" dirty="0">
                <a:solidFill>
                  <a:srgbClr val="FFC000"/>
                </a:solidFill>
                <a:latin typeface="Franklin Gothic Heavy" panose="020B0903020102020204" pitchFamily="34" charset="0"/>
                <a:cs typeface="Aharoni" panose="020F0502020204030204" pitchFamily="2" charset="-79"/>
              </a:rPr>
              <a:t>01</a:t>
            </a:r>
            <a:endParaRPr lang="pt-BR" sz="15000" dirty="0">
              <a:solidFill>
                <a:srgbClr val="FFC000"/>
              </a:solidFill>
              <a:latin typeface="Franklin Gothic Heavy" panose="020B0903020102020204" pitchFamily="34" charset="0"/>
              <a:cs typeface="Aharoni" panose="020F0502020204030204" pitchFamily="2" charset="-79"/>
            </a:endParaRPr>
          </a:p>
        </p:txBody>
      </p:sp>
      <p:pic>
        <p:nvPicPr>
          <p:cNvPr id="6" name="Imagem 5" descr="Uma imagem contendo Texto">
            <a:extLst>
              <a:ext uri="{FF2B5EF4-FFF2-40B4-BE49-F238E27FC236}">
                <a16:creationId xmlns:a16="http://schemas.microsoft.com/office/drawing/2014/main" id="{1D9F35E1-8A0C-3F9D-CAB8-53836ED4F6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3242" r="-2915" b="-1"/>
          <a:stretch>
            <a:fillRect/>
          </a:stretch>
        </p:blipFill>
        <p:spPr>
          <a:xfrm>
            <a:off x="1184439" y="6400800"/>
            <a:ext cx="7930964" cy="771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956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2E4B6-02BF-5EAF-01F1-43E5EB0628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C5ABC4B-E90B-585C-E374-6740A2564435}"/>
              </a:ext>
            </a:extLst>
          </p:cNvPr>
          <p:cNvSpPr txBox="1"/>
          <p:nvPr/>
        </p:nvSpPr>
        <p:spPr>
          <a:xfrm>
            <a:off x="150157" y="987399"/>
            <a:ext cx="573965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 primeiro “show”: </a:t>
            </a:r>
          </a:p>
          <a:p>
            <a:pPr algn="ctr"/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imprimindo na tela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B453DE2-9674-883B-7D50-EAAA4C1EC707}"/>
              </a:ext>
            </a:extLst>
          </p:cNvPr>
          <p:cNvSpPr txBox="1"/>
          <p:nvPr/>
        </p:nvSpPr>
        <p:spPr>
          <a:xfrm>
            <a:off x="284629" y="2433949"/>
            <a:ext cx="90319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Nesta turnê, você vai explorar os elementos essenciais da lógica de programação — como sequências, condicionais, repetições e variáveis — embalados por referências ao mundo pop. Cada conceito será apresentado como se fosse um hit em um show inesquecível, misturando técnica com brilho e diversão.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7DA7012-7C07-6D04-B79F-618D3F055A5E}"/>
              </a:ext>
            </a:extLst>
          </p:cNvPr>
          <p:cNvSpPr txBox="1"/>
          <p:nvPr/>
        </p:nvSpPr>
        <p:spPr>
          <a:xfrm>
            <a:off x="2590799" y="5014198"/>
            <a:ext cx="67257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 conceito de sequência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6A55997-B377-2EC0-0E31-46DE38497D38}"/>
              </a:ext>
            </a:extLst>
          </p:cNvPr>
          <p:cNvSpPr txBox="1"/>
          <p:nvPr/>
        </p:nvSpPr>
        <p:spPr>
          <a:xfrm>
            <a:off x="284629" y="5783639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Assim como a ordem das músicas em um show, os comandos precisam ser executados na ordem certa. Isso é sequência: um passo de cada vez, como um setlist bem planejado.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7B944F7-2B4B-8537-473C-E11999EA4B47}"/>
              </a:ext>
            </a:extLst>
          </p:cNvPr>
          <p:cNvSpPr txBox="1"/>
          <p:nvPr/>
        </p:nvSpPr>
        <p:spPr>
          <a:xfrm>
            <a:off x="639854" y="8452735"/>
            <a:ext cx="83214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Sua primeira frase no console: </a:t>
            </a:r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 debut pop do código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064128A-2B54-C5D5-7662-ADABA7B48EEF}"/>
              </a:ext>
            </a:extLst>
          </p:cNvPr>
          <p:cNvSpPr txBox="1"/>
          <p:nvPr/>
        </p:nvSpPr>
        <p:spPr>
          <a:xfrm>
            <a:off x="284627" y="9899285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"</a:t>
            </a:r>
            <a:r>
              <a:rPr lang="pt-BR" sz="2400" dirty="0" err="1"/>
              <a:t>Hello</a:t>
            </a:r>
            <a:r>
              <a:rPr lang="pt-BR" sz="2400" dirty="0"/>
              <a:t>, World!" é o momento em que a diva entra no palco. É simples, direto e poderoso. Esse é o seu primeiro aplauso da plateia da programação.</a:t>
            </a:r>
          </a:p>
        </p:txBody>
      </p:sp>
      <p:pic>
        <p:nvPicPr>
          <p:cNvPr id="8" name="Imagem 7" descr="Uma imagem contendo Forma&#10;&#10;O conteúdo gerado por IA pode estar incorreto.">
            <a:extLst>
              <a:ext uri="{FF2B5EF4-FFF2-40B4-BE49-F238E27FC236}">
                <a16:creationId xmlns:a16="http://schemas.microsoft.com/office/drawing/2014/main" id="{E44D94FE-198B-EB54-8B32-90DE7F3BB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54" t="26008" r="5421" b="59535"/>
          <a:stretch>
            <a:fillRect/>
          </a:stretch>
        </p:blipFill>
        <p:spPr>
          <a:xfrm>
            <a:off x="8190769" y="987399"/>
            <a:ext cx="1471837" cy="10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383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92072B-E84F-6204-1D7F-917E03C4E8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C92C088-546A-5F6A-FD1C-AB9092A427ED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E09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6841856-81AC-D760-92AA-C7C72BF301ED}"/>
              </a:ext>
            </a:extLst>
          </p:cNvPr>
          <p:cNvSpPr txBox="1"/>
          <p:nvPr/>
        </p:nvSpPr>
        <p:spPr>
          <a:xfrm>
            <a:off x="284629" y="3261479"/>
            <a:ext cx="903194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Pensamento Lógico feat. </a:t>
            </a:r>
            <a:r>
              <a:rPr lang="pt-BR" sz="66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Beyoncé</a:t>
            </a:r>
            <a:endParaRPr lang="pt-BR" sz="6600" dirty="0">
              <a:solidFill>
                <a:srgbClr val="E32C71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0C1FB88-2A07-E82B-0840-67848793E469}"/>
              </a:ext>
            </a:extLst>
          </p:cNvPr>
          <p:cNvSpPr txBox="1"/>
          <p:nvPr/>
        </p:nvSpPr>
        <p:spPr>
          <a:xfrm>
            <a:off x="3490632" y="904808"/>
            <a:ext cx="26199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0" b="1" dirty="0">
                <a:solidFill>
                  <a:srgbClr val="FFC000"/>
                </a:solidFill>
                <a:latin typeface="Franklin Gothic Heavy" panose="020B0903020102020204" pitchFamily="34" charset="0"/>
                <a:cs typeface="Aharoni" panose="020F0502020204030204" pitchFamily="2" charset="-79"/>
              </a:rPr>
              <a:t>02</a:t>
            </a:r>
            <a:endParaRPr lang="pt-BR" sz="15000" dirty="0">
              <a:solidFill>
                <a:srgbClr val="FFC000"/>
              </a:solidFill>
              <a:latin typeface="Franklin Gothic Heavy" panose="020B0903020102020204" pitchFamily="34" charset="0"/>
              <a:cs typeface="Aharoni" panose="020F0502020204030204" pitchFamily="2" charset="-79"/>
            </a:endParaRPr>
          </a:p>
        </p:txBody>
      </p:sp>
      <p:pic>
        <p:nvPicPr>
          <p:cNvPr id="7" name="Imagem 6" descr="Ícone&#10;&#10;O conteúdo gerado por IA pode estar incorreto.">
            <a:extLst>
              <a:ext uri="{FF2B5EF4-FFF2-40B4-BE49-F238E27FC236}">
                <a16:creationId xmlns:a16="http://schemas.microsoft.com/office/drawing/2014/main" id="{17FA4D4D-58ED-70BE-CE39-4A427D64E0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39" t="38243" r="-4163"/>
          <a:stretch>
            <a:fillRect/>
          </a:stretch>
        </p:blipFill>
        <p:spPr>
          <a:xfrm>
            <a:off x="694944" y="5385136"/>
            <a:ext cx="8621627" cy="79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73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CB8F5-6148-9059-7F4B-8D6533163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F36EF65-EAE1-1CF4-04F4-049E22CC11E7}"/>
              </a:ext>
            </a:extLst>
          </p:cNvPr>
          <p:cNvSpPr txBox="1"/>
          <p:nvPr/>
        </p:nvSpPr>
        <p:spPr>
          <a:xfrm>
            <a:off x="150156" y="987399"/>
            <a:ext cx="75953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 que a </a:t>
            </a:r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Beyoncé</a:t>
            </a:r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 e algoritmos têm em comum?</a:t>
            </a:r>
            <a:endParaRPr lang="pt-BR" sz="4400" b="1" dirty="0">
              <a:solidFill>
                <a:srgbClr val="FFC00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FF7E21D-6EC8-7A80-84CF-C3F0BE15A897}"/>
              </a:ext>
            </a:extLst>
          </p:cNvPr>
          <p:cNvSpPr txBox="1"/>
          <p:nvPr/>
        </p:nvSpPr>
        <p:spPr>
          <a:xfrm>
            <a:off x="284623" y="2433949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Organização impecável, perfeição nos detalhes e previsibilidade. Um algoritmo, como um show da Queen B, é planejado passo a passo, sem erros.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AC3DA83-E595-17E2-2DEF-1A8B707B0FEC}"/>
              </a:ext>
            </a:extLst>
          </p:cNvPr>
          <p:cNvSpPr txBox="1"/>
          <p:nvPr/>
        </p:nvSpPr>
        <p:spPr>
          <a:xfrm>
            <a:off x="284623" y="4337089"/>
            <a:ext cx="9031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Como pensar passo a passo (como uma coreografia)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BD5DCC5-05A1-0DB2-FBCC-A0A28C3A1470}"/>
              </a:ext>
            </a:extLst>
          </p:cNvPr>
          <p:cNvSpPr txBox="1"/>
          <p:nvPr/>
        </p:nvSpPr>
        <p:spPr>
          <a:xfrm>
            <a:off x="284629" y="5783639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Para programar bem, você precisa pensar como se estivesse coreografando uma apresentação. Cada movimento deve estar no lugar certo para que o resultado seja harmonioso.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DC25BBC-DC08-AA75-2908-BCDED0704C4B}"/>
              </a:ext>
            </a:extLst>
          </p:cNvPr>
          <p:cNvSpPr txBox="1"/>
          <p:nvPr/>
        </p:nvSpPr>
        <p:spPr>
          <a:xfrm>
            <a:off x="639854" y="8452735"/>
            <a:ext cx="83214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Algoritmo x Código: </a:t>
            </a:r>
          </a:p>
          <a:p>
            <a:pPr algn="ct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qual é a diferença?</a:t>
            </a:r>
            <a:endParaRPr lang="pt-BR" sz="4400" b="1" dirty="0">
              <a:solidFill>
                <a:srgbClr val="FFC00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567FDDC-9F5A-D194-86C1-22A3C16F8175}"/>
              </a:ext>
            </a:extLst>
          </p:cNvPr>
          <p:cNvSpPr txBox="1"/>
          <p:nvPr/>
        </p:nvSpPr>
        <p:spPr>
          <a:xfrm>
            <a:off x="284627" y="9899285"/>
            <a:ext cx="9031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O algoritmo é o plano. O código é a execução. Como escrever a letra da música (algoritmo) e depois cantá-la no palco (código).</a:t>
            </a:r>
          </a:p>
        </p:txBody>
      </p:sp>
    </p:spTree>
    <p:extLst>
      <p:ext uri="{BB962C8B-B14F-4D97-AF65-F5344CB8AC3E}">
        <p14:creationId xmlns:p14="http://schemas.microsoft.com/office/powerpoint/2010/main" val="183573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C852C-D1F0-A2F3-FAD9-024DFDB92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6DDA1D5-ADA8-7DFE-7DFF-BB467B88FAA5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E09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D7C8619-B3EF-7A7E-EE73-9DA9B2ABFB66}"/>
              </a:ext>
            </a:extLst>
          </p:cNvPr>
          <p:cNvSpPr txBox="1"/>
          <p:nvPr/>
        </p:nvSpPr>
        <p:spPr>
          <a:xfrm>
            <a:off x="284629" y="3261479"/>
            <a:ext cx="9031942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Condicionais </a:t>
            </a:r>
          </a:p>
          <a:p>
            <a:pPr algn="ctr"/>
            <a:r>
              <a:rPr lang="pt-BR" sz="55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Sim, Não ou Talvez, Baby</a:t>
            </a:r>
            <a:endParaRPr lang="pt-BR" sz="5500" dirty="0">
              <a:solidFill>
                <a:srgbClr val="E32C71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C4C33A7-C968-1C58-ED96-4776C5C260CE}"/>
              </a:ext>
            </a:extLst>
          </p:cNvPr>
          <p:cNvSpPr txBox="1"/>
          <p:nvPr/>
        </p:nvSpPr>
        <p:spPr>
          <a:xfrm>
            <a:off x="3490632" y="904808"/>
            <a:ext cx="26199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0" b="1" dirty="0">
                <a:solidFill>
                  <a:srgbClr val="FFC000"/>
                </a:solidFill>
                <a:latin typeface="Franklin Gothic Heavy" panose="020B0903020102020204" pitchFamily="34" charset="0"/>
                <a:cs typeface="Aharoni" panose="020F0502020204030204" pitchFamily="2" charset="-79"/>
              </a:rPr>
              <a:t>03</a:t>
            </a:r>
            <a:endParaRPr lang="pt-BR" sz="15000" dirty="0">
              <a:solidFill>
                <a:srgbClr val="FFC000"/>
              </a:solidFill>
              <a:latin typeface="Franklin Gothic Heavy" panose="020B0903020102020204" pitchFamily="34" charset="0"/>
              <a:cs typeface="Aharoni" panose="020F0502020204030204" pitchFamily="2" charset="-79"/>
            </a:endParaRPr>
          </a:p>
        </p:txBody>
      </p:sp>
      <p:pic>
        <p:nvPicPr>
          <p:cNvPr id="6" name="Imagem 5" descr="Texto">
            <a:extLst>
              <a:ext uri="{FF2B5EF4-FFF2-40B4-BE49-F238E27FC236}">
                <a16:creationId xmlns:a16="http://schemas.microsoft.com/office/drawing/2014/main" id="{BF96FABE-C51F-3B0D-9BCE-A79B6E0295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286" r="6821"/>
          <a:stretch>
            <a:fillRect/>
          </a:stretch>
        </p:blipFill>
        <p:spPr>
          <a:xfrm>
            <a:off x="824484" y="5662136"/>
            <a:ext cx="7952232" cy="738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86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1FDF6-DD57-6AAB-7DC9-02283E01AE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948D33A-76ED-A033-2677-2C961BF7F6F9}"/>
              </a:ext>
            </a:extLst>
          </p:cNvPr>
          <p:cNvSpPr txBox="1"/>
          <p:nvPr/>
        </p:nvSpPr>
        <p:spPr>
          <a:xfrm>
            <a:off x="150156" y="987399"/>
            <a:ext cx="903194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Estruturas de decisão (</a:t>
            </a:r>
            <a:r>
              <a:rPr lang="pt-BR" sz="4400" b="1" dirty="0" err="1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if</a:t>
            </a:r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/</a:t>
            </a:r>
            <a:r>
              <a:rPr lang="pt-BR" sz="4400" b="1" dirty="0" err="1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else</a:t>
            </a:r>
            <a:r>
              <a:rPr lang="pt-BR" sz="44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) explicadas com “Hot N Cold”</a:t>
            </a:r>
            <a:endParaRPr lang="pt-BR" sz="4400" b="1" dirty="0">
              <a:solidFill>
                <a:srgbClr val="FFC00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D700A91-8E02-4296-32CD-971B8A18B41D}"/>
              </a:ext>
            </a:extLst>
          </p:cNvPr>
          <p:cNvSpPr txBox="1"/>
          <p:nvPr/>
        </p:nvSpPr>
        <p:spPr>
          <a:xfrm>
            <a:off x="284623" y="2433949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As estruturas de decisão funcionam como os altos e baixos de um relacionamento pop. "Se ele me ligar, vou ao show. Senão, fico em casa." Isso é um </a:t>
            </a:r>
            <a:r>
              <a:rPr lang="pt-BR" sz="2400" dirty="0" err="1"/>
              <a:t>if</a:t>
            </a:r>
            <a:r>
              <a:rPr lang="pt-BR" sz="2400" dirty="0"/>
              <a:t>/</a:t>
            </a:r>
            <a:r>
              <a:rPr lang="pt-BR" sz="2400" dirty="0" err="1"/>
              <a:t>else</a:t>
            </a:r>
            <a:r>
              <a:rPr lang="pt-BR" sz="2400" dirty="0"/>
              <a:t>!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D07C426-1B5B-F8E8-AFF5-1FCDF415E655}"/>
              </a:ext>
            </a:extLst>
          </p:cNvPr>
          <p:cNvSpPr txBox="1"/>
          <p:nvPr/>
        </p:nvSpPr>
        <p:spPr>
          <a:xfrm>
            <a:off x="284623" y="4337089"/>
            <a:ext cx="90319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Como pensar passo a passo (como uma coreografia)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B3E96AF-D029-3DBA-97F9-065EF985BCFC}"/>
              </a:ext>
            </a:extLst>
          </p:cNvPr>
          <p:cNvSpPr txBox="1"/>
          <p:nvPr/>
        </p:nvSpPr>
        <p:spPr>
          <a:xfrm>
            <a:off x="284629" y="5783639"/>
            <a:ext cx="9031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/>
              <a:t>Para programar bem, você precisa pensar como se estivesse coreografando uma apresentação. Cada movimento deve estar no lugar certo para que o resultado seja harmonioso.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35FA3F8-6B54-5EB2-00E6-70D95F93354B}"/>
              </a:ext>
            </a:extLst>
          </p:cNvPr>
          <p:cNvSpPr txBox="1"/>
          <p:nvPr/>
        </p:nvSpPr>
        <p:spPr>
          <a:xfrm>
            <a:off x="639854" y="8452735"/>
            <a:ext cx="832148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Algoritmo x Código: </a:t>
            </a:r>
          </a:p>
          <a:p>
            <a:pPr algn="ctr"/>
            <a:r>
              <a:rPr lang="pt-BR" sz="4400" b="1" dirty="0">
                <a:solidFill>
                  <a:srgbClr val="2E094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qual é a diferença?</a:t>
            </a:r>
            <a:endParaRPr lang="pt-BR" sz="4400" b="1" dirty="0">
              <a:solidFill>
                <a:srgbClr val="FFC00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9D93476-1967-1E09-CD3E-3D045E730DD0}"/>
              </a:ext>
            </a:extLst>
          </p:cNvPr>
          <p:cNvSpPr txBox="1"/>
          <p:nvPr/>
        </p:nvSpPr>
        <p:spPr>
          <a:xfrm>
            <a:off x="284627" y="9899285"/>
            <a:ext cx="9031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O algoritmo é o plano. O código é a execução. Como escrever a letra da música (algoritmo) e depois cantá-la no palco (código).</a:t>
            </a:r>
          </a:p>
        </p:txBody>
      </p:sp>
    </p:spTree>
    <p:extLst>
      <p:ext uri="{BB962C8B-B14F-4D97-AF65-F5344CB8AC3E}">
        <p14:creationId xmlns:p14="http://schemas.microsoft.com/office/powerpoint/2010/main" val="2760650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691B16-2491-167A-FCF9-45F45D7A5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3E3EBBD7-FB8F-D3C4-9761-959C8379A967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2E094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A643416-EDD1-077E-0CA8-7511A826E3DB}"/>
              </a:ext>
            </a:extLst>
          </p:cNvPr>
          <p:cNvSpPr txBox="1"/>
          <p:nvPr/>
        </p:nvSpPr>
        <p:spPr>
          <a:xfrm>
            <a:off x="284629" y="3261479"/>
            <a:ext cx="9031942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solidFill>
                  <a:srgbClr val="FFC00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 Laços de Repetição</a:t>
            </a:r>
          </a:p>
          <a:p>
            <a:pPr algn="ctr"/>
            <a:r>
              <a:rPr lang="pt-BR" sz="5500" b="1" dirty="0">
                <a:solidFill>
                  <a:srgbClr val="E32C71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Turnê Mundial Infinita</a:t>
            </a:r>
            <a:endParaRPr lang="pt-BR" sz="5500" dirty="0">
              <a:solidFill>
                <a:srgbClr val="E32C71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2D2C68A-EA9D-9E8E-CA47-135F309BCD6C}"/>
              </a:ext>
            </a:extLst>
          </p:cNvPr>
          <p:cNvSpPr txBox="1"/>
          <p:nvPr/>
        </p:nvSpPr>
        <p:spPr>
          <a:xfrm>
            <a:off x="3490632" y="904808"/>
            <a:ext cx="26199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0" b="1" dirty="0">
                <a:solidFill>
                  <a:srgbClr val="FFC000"/>
                </a:solidFill>
                <a:latin typeface="Franklin Gothic Heavy" panose="020B0903020102020204" pitchFamily="34" charset="0"/>
                <a:cs typeface="Aharoni" panose="020F0502020204030204" pitchFamily="2" charset="-79"/>
              </a:rPr>
              <a:t>04</a:t>
            </a:r>
            <a:endParaRPr lang="pt-BR" sz="15000" dirty="0">
              <a:solidFill>
                <a:srgbClr val="FFC000"/>
              </a:solidFill>
              <a:latin typeface="Franklin Gothic Heavy" panose="020B0903020102020204" pitchFamily="34" charset="0"/>
              <a:cs typeface="Aharoni" panose="020F0502020204030204" pitchFamily="2" charset="-79"/>
            </a:endParaRPr>
          </a:p>
        </p:txBody>
      </p:sp>
      <p:pic>
        <p:nvPicPr>
          <p:cNvPr id="6" name="Imagem 5" descr="Texto">
            <a:extLst>
              <a:ext uri="{FF2B5EF4-FFF2-40B4-BE49-F238E27FC236}">
                <a16:creationId xmlns:a16="http://schemas.microsoft.com/office/drawing/2014/main" id="{372C241A-006E-25D1-C4F6-682A2E5FFB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286" r="6821"/>
          <a:stretch>
            <a:fillRect/>
          </a:stretch>
        </p:blipFill>
        <p:spPr>
          <a:xfrm>
            <a:off x="824484" y="5662136"/>
            <a:ext cx="7952232" cy="738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548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6960</TotalTime>
  <Words>682</Words>
  <Application>Microsoft Office PowerPoint</Application>
  <PresentationFormat>Papel A3 (297 x 420 mm)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Aharoni</vt:lpstr>
      <vt:lpstr>Aptos</vt:lpstr>
      <vt:lpstr>Aptos Display</vt:lpstr>
      <vt:lpstr>Arial</vt:lpstr>
      <vt:lpstr>Franklin Gothic Heavy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ANNA CAROLINA PRADO CENTELHA MENEZES</dc:creator>
  <cp:lastModifiedBy>ANNA CAROLINA PRADO CENTELHA MENEZES</cp:lastModifiedBy>
  <cp:revision>5</cp:revision>
  <dcterms:created xsi:type="dcterms:W3CDTF">2025-07-02T03:52:44Z</dcterms:created>
  <dcterms:modified xsi:type="dcterms:W3CDTF">2025-07-07T04:48:25Z</dcterms:modified>
</cp:coreProperties>
</file>

<file path=docProps/thumbnail.jpeg>
</file>